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58" r:id="rId4"/>
    <p:sldId id="318" r:id="rId5"/>
    <p:sldId id="284" r:id="rId6"/>
    <p:sldId id="272" r:id="rId7"/>
    <p:sldId id="263" r:id="rId8"/>
    <p:sldId id="273" r:id="rId9"/>
    <p:sldId id="264" r:id="rId10"/>
    <p:sldId id="265" r:id="rId11"/>
    <p:sldId id="266" r:id="rId12"/>
    <p:sldId id="267" r:id="rId13"/>
    <p:sldId id="268" r:id="rId14"/>
    <p:sldId id="274" r:id="rId15"/>
    <p:sldId id="261" r:id="rId16"/>
    <p:sldId id="269" r:id="rId17"/>
    <p:sldId id="281" r:id="rId18"/>
    <p:sldId id="290" r:id="rId19"/>
    <p:sldId id="270" r:id="rId20"/>
    <p:sldId id="317" r:id="rId21"/>
    <p:sldId id="271" r:id="rId22"/>
    <p:sldId id="289" r:id="rId23"/>
    <p:sldId id="286" r:id="rId24"/>
    <p:sldId id="316" r:id="rId25"/>
    <p:sldId id="323" r:id="rId26"/>
    <p:sldId id="319" r:id="rId27"/>
    <p:sldId id="320" r:id="rId28"/>
    <p:sldId id="321" r:id="rId29"/>
    <p:sldId id="322" r:id="rId30"/>
    <p:sldId id="313" r:id="rId31"/>
    <p:sldId id="262" r:id="rId32"/>
    <p:sldId id="324" r:id="rId3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 autoAdjust="0"/>
    <p:restoredTop sz="94571" autoAdjust="0"/>
  </p:normalViewPr>
  <p:slideViewPr>
    <p:cSldViewPr>
      <p:cViewPr>
        <p:scale>
          <a:sx n="100" d="100"/>
          <a:sy n="100" d="100"/>
        </p:scale>
        <p:origin x="-73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F397-7F5B-48CE-BC79-D6C0DD992E7E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3D221-FE92-4C9A-B3FA-AD299975D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0"/>
            <a:ext cx="7848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410200"/>
            <a:ext cx="7848600" cy="457200"/>
          </a:xfrm>
        </p:spPr>
        <p:txBody>
          <a:bodyPr anchor="ctr"/>
          <a:lstStyle>
            <a:lvl1pPr marL="0" indent="0">
              <a:buFontTx/>
              <a:buNone/>
              <a:tabLst>
                <a:tab pos="4919663" algn="l"/>
              </a:tabLst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6" name="Rectangle 10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627BE0-E190-46A9-ADF7-21B8AF8FA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BEC77-A163-4CA0-9C7C-A594B125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152400"/>
            <a:ext cx="19240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6197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98BE9-45AA-46CB-8A51-05E3DEB7D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2FFBB-6EE6-40B9-92B3-9A3257CF9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3F05-8988-46F7-B51D-6F03F20E2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E81B7-906D-4F6B-90EC-55A43F6FC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6A531-DDC1-4E63-9333-DCA6F21FD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585A7-4008-452C-BF07-31E998508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9D716-D484-457A-A6EE-4E9F29825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D5CC-F139-42D8-8DBC-61B13BDC6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7ECA-CE41-4EA5-8C1C-E38EE6CAE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E38BFEFF-56D0-4C8A-B414-C2BE0BD1CF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0941660" TargetMode="External"/><Relationship Id="rId3" Type="http://schemas.openxmlformats.org/officeDocument/2006/relationships/hyperlink" Target="http://economix.blogs.nytimes.com/tag/baby-boomers" TargetMode="External"/><Relationship Id="rId7" Type="http://schemas.openxmlformats.org/officeDocument/2006/relationships/hyperlink" Target="http://www.biomedcentral.com/" TargetMode="External"/><Relationship Id="rId2" Type="http://schemas.openxmlformats.org/officeDocument/2006/relationships/hyperlink" Target="http://www.brainfac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c.gov/homeandrecreationsafety/falls.adultfalls.html" TargetMode="External"/><Relationship Id="rId11" Type="http://schemas.openxmlformats.org/officeDocument/2006/relationships/hyperlink" Target="http://www.netwellness.org/healthtopics/aging/faq" TargetMode="External"/><Relationship Id="rId5" Type="http://schemas.openxmlformats.org/officeDocument/2006/relationships/hyperlink" Target="http://www.alzfdn.org/AboutAlzheimers/definition.html" TargetMode="External"/><Relationship Id="rId10" Type="http://schemas.openxmlformats.org/officeDocument/2006/relationships/hyperlink" Target="http://www.caremanager.org/" TargetMode="External"/><Relationship Id="rId4" Type="http://schemas.openxmlformats.org/officeDocument/2006/relationships/hyperlink" Target="http://www.census.gov/population/socdemo/statbriefs/agebrief.html" TargetMode="External"/><Relationship Id="rId9" Type="http://schemas.openxmlformats.org/officeDocument/2006/relationships/hyperlink" Target="http://journal.diabetes.org/clinicaldiabetes/v17n11999/Pg19.htm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economix.blogs.nytimes.com/tag/baby-boomers" TargetMode="External"/><Relationship Id="rId3" Type="http://schemas.openxmlformats.org/officeDocument/2006/relationships/hyperlink" Target="http://www.caremanager.org/" TargetMode="External"/><Relationship Id="rId7" Type="http://schemas.openxmlformats.org/officeDocument/2006/relationships/hyperlink" Target="http://www.biomedcentral.com/" TargetMode="External"/><Relationship Id="rId2" Type="http://schemas.openxmlformats.org/officeDocument/2006/relationships/hyperlink" Target="http://www.brainfac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0941660" TargetMode="External"/><Relationship Id="rId11" Type="http://schemas.openxmlformats.org/officeDocument/2006/relationships/hyperlink" Target="http://journal.diabetes.org/clinicaldiabetes/v17n11999/Pg19.htm" TargetMode="External"/><Relationship Id="rId5" Type="http://schemas.openxmlformats.org/officeDocument/2006/relationships/hyperlink" Target="http://www.cdc.gov/homeandrecreationsafety/falls.adultfalls.html" TargetMode="External"/><Relationship Id="rId10" Type="http://schemas.openxmlformats.org/officeDocument/2006/relationships/hyperlink" Target="http://www.census.gov/population/socdemo/statbriefs/agebrief.html" TargetMode="External"/><Relationship Id="rId4" Type="http://schemas.openxmlformats.org/officeDocument/2006/relationships/hyperlink" Target="http://www.alzfdn.org/AboutAlzheimers/definition.html" TargetMode="External"/><Relationship Id="rId9" Type="http://schemas.openxmlformats.org/officeDocument/2006/relationships/hyperlink" Target="http://www.netwellness.org/healthtopics/aging/fa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895600"/>
            <a:ext cx="5410200" cy="2667000"/>
          </a:xfrm>
        </p:spPr>
        <p:txBody>
          <a:bodyPr/>
          <a:lstStyle/>
          <a:p>
            <a:r>
              <a:rPr lang="en-US" sz="4400" dirty="0" smtClean="0"/>
              <a:t>Aging in America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Sociological Issues in Health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867400"/>
            <a:ext cx="7848600" cy="609600"/>
          </a:xfrm>
        </p:spPr>
        <p:txBody>
          <a:bodyPr/>
          <a:lstStyle/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Kathleen Cluff 	NASAP Conference June 8, 2012 	Atlanta, GA</a:t>
            </a:r>
          </a:p>
          <a:p>
            <a:r>
              <a:rPr lang="en-US" sz="20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7696200" cy="4419600"/>
          </a:xfrm>
        </p:spPr>
        <p:txBody>
          <a:bodyPr/>
          <a:lstStyle/>
          <a:p>
            <a:pPr indent="1588">
              <a:buNone/>
            </a:pPr>
            <a:r>
              <a:rPr lang="en-US" sz="4000" b="1" dirty="0" smtClean="0"/>
              <a:t>What happens as we age?  </a:t>
            </a:r>
          </a:p>
          <a:p>
            <a:pPr>
              <a:buNone/>
            </a:pPr>
            <a:endParaRPr lang="en-US" sz="4000" dirty="0" smtClean="0"/>
          </a:p>
          <a:p>
            <a:pPr marL="392113" lvl="1" indent="11113"/>
            <a:r>
              <a:rPr lang="en-US" sz="3600" b="1" dirty="0" smtClean="0"/>
              <a:t>1 % Rule: Most organ systems start to lose function at a rate of 1 percent per year, beginning around age 30.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010400" cy="4876800"/>
          </a:xfrm>
        </p:spPr>
        <p:txBody>
          <a:bodyPr/>
          <a:lstStyle/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Increase in body fat.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Increase wrinkling and dry skin.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Decrease height and weight.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Decrease lean muscle.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Decrease hearing, taste, smell.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Decrease in vision, depth perception and color vision.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Decrease in maximum heart rate.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Drop in blood pressure when we stand up.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/>
              <a:t>Increased risk of falls with injury. 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696200" cy="4572000"/>
          </a:xfrm>
        </p:spPr>
        <p:txBody>
          <a:bodyPr/>
          <a:lstStyle/>
          <a:p>
            <a:pPr marL="746125" lvl="3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 kidney function and how medications are processed.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 absorption of Vitamins and minerals (B 12, Folic Acid, Iron, etc).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Decreased sleep.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Decreased thirst mechanism.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 temperature response.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Small bladder capacity.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Bowel changes.</a:t>
            </a:r>
          </a:p>
          <a:p>
            <a:pPr marL="746125" lvl="1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/>
              <a:t>Decrease brain weight. </a:t>
            </a:r>
          </a:p>
          <a:p>
            <a:pPr marL="746125" indent="-282575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endParaRPr lang="en-US" sz="2400" dirty="0" smtClean="0"/>
          </a:p>
          <a:p>
            <a:pPr marL="746125" indent="-282575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6600"/>
              </a:buClr>
              <a:buSzPct val="80000"/>
              <a:buNone/>
            </a:pPr>
            <a:r>
              <a:rPr lang="en-US" sz="2400" b="1" dirty="0" smtClean="0">
                <a:latin typeface="Verdana" pitchFamily="34" charset="0"/>
                <a:cs typeface="Arial" charset="0"/>
              </a:rPr>
              <a:t>Potential Causes or Factors in Memory Loss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Medications.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Depression.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Vitamin B12 deficiency.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Stroke, heart, lung disease = lack of oxygen or blood flow to brain.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Thyroid disease.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Alcohol overuse.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Poor vision and hearing.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Head injury.</a:t>
            </a:r>
          </a:p>
          <a:p>
            <a:pPr marL="708660" lvl="1" indent="-34290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200" dirty="0" smtClean="0">
                <a:latin typeface="Verdana" pitchFamily="34" charset="0"/>
              </a:rPr>
              <a:t>Dementia/Alzheimer’s disease (irreversible).</a:t>
            </a:r>
          </a:p>
          <a:p>
            <a:pPr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696200" cy="4953000"/>
          </a:xfrm>
        </p:spPr>
        <p:txBody>
          <a:bodyPr/>
          <a:lstStyle/>
          <a:p>
            <a:r>
              <a:rPr lang="en-US" dirty="0" smtClean="0"/>
              <a:t>Dementia is not a normal part of aging.</a:t>
            </a:r>
          </a:p>
          <a:p>
            <a:r>
              <a:rPr lang="en-US" dirty="0" smtClean="0"/>
              <a:t>Neurons</a:t>
            </a:r>
            <a:r>
              <a:rPr lang="en-US" dirty="0" smtClean="0"/>
              <a:t>, which produce the brain chemical, or neurotransmitter, break connections with other nerve cells and ultimately die. </a:t>
            </a:r>
            <a:endParaRPr lang="en-US" dirty="0" smtClean="0"/>
          </a:p>
          <a:p>
            <a:r>
              <a:rPr lang="en-US" dirty="0" smtClean="0"/>
              <a:t>One or more of several diseases, including Alzheimer's disease, can cause dementia.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</a:t>
            </a:r>
            <a:r>
              <a:rPr lang="en-US" sz="1400" dirty="0" smtClean="0"/>
              <a:t>Alzheimer’s </a:t>
            </a:r>
            <a:r>
              <a:rPr lang="en-US" sz="1400" dirty="0" smtClean="0"/>
              <a:t>Foundation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 / Alzheimer's </a:t>
            </a:r>
            <a:endParaRPr lang="en-US" dirty="0"/>
          </a:p>
        </p:txBody>
      </p:sp>
      <p:pic>
        <p:nvPicPr>
          <p:cNvPr id="4" name="Picture 2" descr="http://www.silverbook.org/images/ProjectedAlzheimersPrevalence2000-2100.jpg">
            <a:hlinkClick r:id="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6629400" cy="5176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  / Alzheimer's </a:t>
            </a:r>
            <a:endParaRPr lang="en-US" dirty="0"/>
          </a:p>
        </p:txBody>
      </p:sp>
      <p:pic>
        <p:nvPicPr>
          <p:cNvPr id="8" name="Content Placeholder 7" descr="Alzheimers%20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7152313" cy="4038306"/>
          </a:xfrm>
        </p:spPr>
      </p:pic>
      <p:sp>
        <p:nvSpPr>
          <p:cNvPr id="9" name="TextBox 8"/>
          <p:cNvSpPr txBox="1"/>
          <p:nvPr/>
        </p:nvSpPr>
        <p:spPr>
          <a:xfrm>
            <a:off x="3810000" y="59436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</a:t>
            </a:r>
            <a:r>
              <a:rPr lang="en-US" dirty="0" smtClean="0">
                <a:solidFill>
                  <a:srgbClr val="FFC000"/>
                </a:solidFill>
              </a:rPr>
              <a:t>Facts</a:t>
            </a:r>
            <a:r>
              <a:rPr lang="en-US" dirty="0" smtClean="0"/>
              <a:t>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Health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Heart disease, cancer, </a:t>
            </a:r>
            <a:r>
              <a:rPr lang="en-US" sz="2400" dirty="0" smtClean="0"/>
              <a:t>and stroke are the leading </a:t>
            </a:r>
            <a:r>
              <a:rPr lang="en-US" sz="2400" dirty="0" smtClean="0"/>
              <a:t>cause of </a:t>
            </a:r>
            <a:r>
              <a:rPr lang="en-US" sz="2400" dirty="0" smtClean="0"/>
              <a:t>death</a:t>
            </a:r>
            <a:r>
              <a:rPr lang="en-US" sz="2400" dirty="0" smtClean="0"/>
              <a:t> </a:t>
            </a:r>
            <a:r>
              <a:rPr lang="en-US" sz="2400" dirty="0" smtClean="0"/>
              <a:t>in Elderly. </a:t>
            </a:r>
          </a:p>
          <a:p>
            <a:r>
              <a:rPr lang="en-US" sz="2400" dirty="0" smtClean="0"/>
              <a:t>Falls -The </a:t>
            </a:r>
            <a:r>
              <a:rPr lang="en-US" sz="2400" dirty="0" smtClean="0"/>
              <a:t>risk of mortality in hip fracture </a:t>
            </a:r>
            <a:r>
              <a:rPr lang="en-US" sz="2400" dirty="0" smtClean="0"/>
              <a:t>in elderly patients </a:t>
            </a:r>
            <a:r>
              <a:rPr lang="en-US" sz="2400" dirty="0" smtClean="0"/>
              <a:t>is </a:t>
            </a:r>
            <a:r>
              <a:rPr lang="en-US" sz="2400" dirty="0" smtClean="0"/>
              <a:t>3-fold.</a:t>
            </a:r>
          </a:p>
          <a:p>
            <a:r>
              <a:rPr lang="en-US" sz="2400" dirty="0" smtClean="0"/>
              <a:t>COPD </a:t>
            </a:r>
            <a:r>
              <a:rPr lang="en-US" sz="2400" dirty="0" smtClean="0"/>
              <a:t>(Chronic Obstructive Pulmonary Disease) </a:t>
            </a:r>
            <a:r>
              <a:rPr lang="en-US" sz="2400" dirty="0" smtClean="0"/>
              <a:t>- </a:t>
            </a:r>
            <a:r>
              <a:rPr lang="en-US" sz="2400" dirty="0" smtClean="0"/>
              <a:t>Management </a:t>
            </a:r>
            <a:r>
              <a:rPr lang="en-US" sz="2400" dirty="0" smtClean="0"/>
              <a:t>in </a:t>
            </a:r>
            <a:r>
              <a:rPr lang="en-US" sz="2400" dirty="0" smtClean="0"/>
              <a:t>the elderly population may be challenged </a:t>
            </a:r>
            <a:r>
              <a:rPr lang="en-US" sz="2400" dirty="0" smtClean="0"/>
              <a:t>by </a:t>
            </a:r>
            <a:r>
              <a:rPr lang="en-US" sz="2400" dirty="0" smtClean="0"/>
              <a:t>"polypharmacy" of </a:t>
            </a:r>
            <a:r>
              <a:rPr lang="en-US" sz="2400" dirty="0" smtClean="0"/>
              <a:t>medications. </a:t>
            </a:r>
          </a:p>
          <a:p>
            <a:r>
              <a:rPr lang="en-US" sz="2400" dirty="0" smtClean="0"/>
              <a:t>Depression </a:t>
            </a:r>
            <a:r>
              <a:rPr lang="en-US" sz="2400" dirty="0" smtClean="0"/>
              <a:t>due to loss of mobility and independence.  </a:t>
            </a:r>
            <a:endParaRPr lang="en-US" sz="2400" dirty="0" smtClean="0"/>
          </a:p>
          <a:p>
            <a:r>
              <a:rPr lang="en-US" sz="2400" dirty="0" smtClean="0"/>
              <a:t>Diabetes - Poor </a:t>
            </a:r>
            <a:r>
              <a:rPr lang="en-US" sz="2400" dirty="0" smtClean="0"/>
              <a:t>or erratic nutritional </a:t>
            </a:r>
            <a:r>
              <a:rPr lang="en-US" sz="2400" dirty="0" smtClean="0"/>
              <a:t>intake and changes </a:t>
            </a:r>
            <a:r>
              <a:rPr lang="en-US" sz="2400" dirty="0" smtClean="0"/>
              <a:t>in mental </a:t>
            </a:r>
            <a:r>
              <a:rPr lang="en-US" sz="2400" dirty="0" smtClean="0"/>
              <a:t>status. </a:t>
            </a:r>
            <a:endParaRPr lang="en-US" sz="24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/ Medication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96200" cy="5181600"/>
          </a:xfrm>
        </p:spPr>
        <p:txBody>
          <a:bodyPr/>
          <a:lstStyle/>
          <a:p>
            <a:r>
              <a:rPr lang="en-US" sz="2800" dirty="0" smtClean="0"/>
              <a:t>Age-related changes in the </a:t>
            </a:r>
            <a:r>
              <a:rPr lang="en-US" sz="2800" dirty="0" smtClean="0"/>
              <a:t>body and </a:t>
            </a:r>
            <a:r>
              <a:rPr lang="en-US" sz="2800" dirty="0" smtClean="0"/>
              <a:t>decreased </a:t>
            </a:r>
            <a:r>
              <a:rPr lang="en-US" sz="2800" dirty="0" smtClean="0"/>
              <a:t>creatinine level. </a:t>
            </a:r>
            <a:endParaRPr lang="en-US" sz="2800" dirty="0" smtClean="0"/>
          </a:p>
          <a:p>
            <a:r>
              <a:rPr lang="en-US" sz="2800" dirty="0" smtClean="0"/>
              <a:t>Exposure to many medications due to multiple health </a:t>
            </a:r>
            <a:r>
              <a:rPr lang="en-US" sz="2800" dirty="0" smtClean="0"/>
              <a:t>problems and providers. </a:t>
            </a:r>
            <a:endParaRPr lang="en-US" sz="2800" dirty="0" smtClean="0"/>
          </a:p>
          <a:p>
            <a:r>
              <a:rPr lang="en-US" sz="2800" dirty="0" smtClean="0"/>
              <a:t>Social circumstances such as </a:t>
            </a:r>
            <a:r>
              <a:rPr lang="en-US" sz="2800" dirty="0" smtClean="0"/>
              <a:t>affordability </a:t>
            </a:r>
            <a:r>
              <a:rPr lang="en-US" sz="2800" dirty="0" smtClean="0"/>
              <a:t>of prescription medications. </a:t>
            </a:r>
          </a:p>
          <a:p>
            <a:r>
              <a:rPr lang="en-US" sz="2800" dirty="0" smtClean="0"/>
              <a:t>Failure to </a:t>
            </a:r>
            <a:r>
              <a:rPr lang="en-US" sz="2800" dirty="0" smtClean="0"/>
              <a:t>comply, and poor understanding of  </a:t>
            </a:r>
            <a:r>
              <a:rPr lang="en-US" sz="2800" dirty="0" smtClean="0"/>
              <a:t>drug treatment </a:t>
            </a:r>
            <a:r>
              <a:rPr lang="en-US" sz="2800" dirty="0" smtClean="0"/>
              <a:t>plan.  </a:t>
            </a:r>
            <a:endParaRPr lang="en-US" sz="2800" dirty="0" smtClean="0"/>
          </a:p>
          <a:p>
            <a:r>
              <a:rPr lang="en-US" sz="2800" dirty="0" smtClean="0"/>
              <a:t>Confusion resulting from the use of multiple </a:t>
            </a:r>
            <a:r>
              <a:rPr lang="en-US" sz="2800" dirty="0" smtClean="0"/>
              <a:t>prescribers, medications</a:t>
            </a:r>
            <a:r>
              <a:rPr lang="en-US" sz="2800" dirty="0" smtClean="0"/>
              <a:t>, memory problems and failing </a:t>
            </a:r>
            <a:r>
              <a:rPr lang="en-US" sz="2800" dirty="0" smtClean="0"/>
              <a:t>vision.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</a:t>
            </a:r>
            <a:r>
              <a:rPr lang="en-US" dirty="0" smtClean="0"/>
              <a:t>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696200" cy="4953000"/>
          </a:xfrm>
        </p:spPr>
        <p:txBody>
          <a:bodyPr/>
          <a:lstStyle/>
          <a:p>
            <a:pPr marL="166688" indent="-47625"/>
            <a:r>
              <a:rPr lang="en-US" sz="2800" dirty="0" smtClean="0"/>
              <a:t>The </a:t>
            </a:r>
            <a:r>
              <a:rPr lang="en-US" sz="2800" dirty="0" smtClean="0"/>
              <a:t>bad news is that inadequate data </a:t>
            </a:r>
            <a:r>
              <a:rPr lang="en-US" sz="2800" dirty="0" smtClean="0"/>
              <a:t>is available </a:t>
            </a:r>
            <a:r>
              <a:rPr lang="en-US" sz="2800" dirty="0" smtClean="0"/>
              <a:t>to absolutely define the impact of successful aging </a:t>
            </a:r>
            <a:r>
              <a:rPr lang="en-US" sz="2800" dirty="0" smtClean="0"/>
              <a:t>strategies</a:t>
            </a:r>
            <a:r>
              <a:rPr lang="en-US" sz="2800" dirty="0" smtClean="0"/>
              <a:t> </a:t>
            </a:r>
            <a:r>
              <a:rPr lang="en-US" sz="2800" dirty="0" smtClean="0"/>
              <a:t>on dementia. </a:t>
            </a:r>
          </a:p>
          <a:p>
            <a:pPr marL="166688" indent="-47625"/>
            <a:r>
              <a:rPr lang="en-US" sz="2800" dirty="0" smtClean="0"/>
              <a:t>The </a:t>
            </a:r>
            <a:r>
              <a:rPr lang="en-US" sz="2800" u="sng" dirty="0" smtClean="0"/>
              <a:t>good news </a:t>
            </a:r>
            <a:r>
              <a:rPr lang="en-US" sz="2800" dirty="0" smtClean="0"/>
              <a:t>is that there is plenty of evidence to support longevity which includes:</a:t>
            </a:r>
          </a:p>
          <a:p>
            <a:pPr marL="1312863" lvl="1"/>
            <a:r>
              <a:rPr lang="en-US" dirty="0" smtClean="0"/>
              <a:t>Physical </a:t>
            </a:r>
            <a:r>
              <a:rPr lang="en-US" dirty="0" smtClean="0"/>
              <a:t>Activity</a:t>
            </a:r>
          </a:p>
          <a:p>
            <a:pPr marL="1312863" lvl="1"/>
            <a:r>
              <a:rPr lang="en-US" dirty="0" smtClean="0"/>
              <a:t>Nutrition</a:t>
            </a:r>
          </a:p>
          <a:p>
            <a:pPr marL="1312863" lvl="1"/>
            <a:r>
              <a:rPr lang="en-US" dirty="0" smtClean="0"/>
              <a:t>Mental Stimulation</a:t>
            </a:r>
          </a:p>
          <a:p>
            <a:pPr marL="1312863" lvl="1"/>
            <a:r>
              <a:rPr lang="en-US" dirty="0" smtClean="0"/>
              <a:t>Socialization</a:t>
            </a:r>
          </a:p>
          <a:p>
            <a:pPr marL="1312863" lvl="1"/>
            <a:r>
              <a:rPr lang="en-US" dirty="0" smtClean="0"/>
              <a:t>Spirituality</a:t>
            </a:r>
          </a:p>
          <a:p>
            <a:pPr marL="912813">
              <a:buNone/>
            </a:pPr>
            <a:r>
              <a:rPr lang="en-US" dirty="0" smtClean="0"/>
              <a:t>	</a:t>
            </a:r>
            <a:r>
              <a:rPr lang="en-US" dirty="0" smtClean="0"/>
              <a:t>					</a:t>
            </a:r>
            <a:r>
              <a:rPr lang="en-US" sz="1400" dirty="0" smtClean="0"/>
              <a:t>Brain </a:t>
            </a:r>
            <a:r>
              <a:rPr lang="en-US" sz="1400" dirty="0" smtClean="0"/>
              <a:t>Healthy Lifestyle</a:t>
            </a:r>
          </a:p>
          <a:p>
            <a:pPr marL="912813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azone BT" pitchFamily="66" charset="0"/>
              </a:rPr>
              <a:t/>
            </a:r>
            <a:br>
              <a:rPr lang="en-US" dirty="0" smtClean="0">
                <a:latin typeface="Amazone BT" pitchFamily="66" charset="0"/>
              </a:rPr>
            </a:br>
            <a:endParaRPr lang="en-US" dirty="0">
              <a:latin typeface="Amazone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96200" cy="5410200"/>
          </a:xfrm>
        </p:spPr>
        <p:txBody>
          <a:bodyPr/>
          <a:lstStyle/>
          <a:p>
            <a:pPr>
              <a:buNone/>
            </a:pPr>
            <a:r>
              <a:rPr lang="en-US" sz="6000" b="1" i="1" dirty="0" smtClean="0">
                <a:latin typeface="Angsana New" pitchFamily="18" charset="-34"/>
                <a:cs typeface="Angsana New" pitchFamily="18" charset="-34"/>
              </a:rPr>
              <a:t>"It's a jungle out there for kids - we all know that.  It’s a jungle out there for parents, too, but that reality gets less attention.”  </a:t>
            </a:r>
          </a:p>
          <a:p>
            <a:pPr>
              <a:buNone/>
            </a:pPr>
            <a:r>
              <a:rPr lang="en-US" sz="6000" b="1" i="1" dirty="0" smtClean="0">
                <a:latin typeface="Angsana New" pitchFamily="18" charset="-34"/>
                <a:cs typeface="Angsana New" pitchFamily="18" charset="-34"/>
              </a:rPr>
              <a:t>				</a:t>
            </a:r>
            <a:r>
              <a:rPr lang="en-US" sz="5400" b="1" i="1" dirty="0" smtClean="0">
                <a:latin typeface="Angsana New" pitchFamily="18" charset="-34"/>
                <a:cs typeface="Angsana New" pitchFamily="18" charset="-34"/>
              </a:rPr>
              <a:t>Betty Lou Bettner</a:t>
            </a:r>
            <a:endParaRPr lang="en-US" sz="3600" b="1" i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600" b="1" i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i="1" dirty="0" smtClean="0">
                <a:latin typeface="Angsana New" pitchFamily="18" charset="-34"/>
                <a:cs typeface="Angsana New" pitchFamily="18" charset="-34"/>
              </a:rPr>
              <a:t>			</a:t>
            </a:r>
            <a:endParaRPr lang="en-US" sz="5400" b="1" i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5400" b="1" i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5400" b="1" i="1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5400" b="1" i="1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The Fountain of Youth</a:t>
            </a:r>
            <a:r>
              <a:rPr lang="en-US" sz="4000" dirty="0" smtClean="0"/>
              <a:t>!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2800" dirty="0" smtClean="0">
                <a:latin typeface="Verdana" pitchFamily="34" charset="0"/>
              </a:rPr>
              <a:t>If </a:t>
            </a:r>
            <a:r>
              <a:rPr lang="en-US" sz="2800" dirty="0" smtClean="0">
                <a:latin typeface="Verdana" pitchFamily="34" charset="0"/>
              </a:rPr>
              <a:t>your energy has sagged, you can raise it</a:t>
            </a:r>
            <a:r>
              <a:rPr lang="en-US" sz="2800" dirty="0" smtClean="0">
                <a:latin typeface="Verdana" pitchFamily="34" charset="0"/>
              </a:rPr>
              <a:t>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>
                <a:latin typeface="Verdana" pitchFamily="34" charset="0"/>
              </a:rPr>
              <a:t>If </a:t>
            </a:r>
            <a:r>
              <a:rPr lang="en-US" sz="2800" dirty="0" smtClean="0">
                <a:latin typeface="Verdana" pitchFamily="34" charset="0"/>
              </a:rPr>
              <a:t>you’ve lost strength, you can regain it</a:t>
            </a:r>
            <a:r>
              <a:rPr lang="en-US" sz="2800" dirty="0" smtClean="0">
                <a:latin typeface="Verdana" pitchFamily="34" charset="0"/>
              </a:rPr>
              <a:t>.</a:t>
            </a:r>
            <a:endParaRPr lang="en-US" sz="2800" dirty="0" smtClean="0">
              <a:latin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</a:rPr>
              <a:t>If </a:t>
            </a:r>
            <a:r>
              <a:rPr lang="en-US" sz="2800" dirty="0" smtClean="0">
                <a:latin typeface="Verdana" pitchFamily="34" charset="0"/>
              </a:rPr>
              <a:t>you’ve become flabby, you can get trim</a:t>
            </a:r>
            <a:r>
              <a:rPr lang="en-US" sz="2800" dirty="0" smtClean="0">
                <a:latin typeface="Verdana" pitchFamily="34" charset="0"/>
              </a:rPr>
              <a:t>.</a:t>
            </a:r>
          </a:p>
          <a:p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</a:rPr>
              <a:t>If </a:t>
            </a:r>
            <a:r>
              <a:rPr lang="en-US" sz="2800" dirty="0" smtClean="0">
                <a:latin typeface="Verdana" pitchFamily="34" charset="0"/>
              </a:rPr>
              <a:t>you feel older than you like, you can feel younger, stronger, and more vigorous.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95" y="1676400"/>
            <a:ext cx="68125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Adlerian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en-US" sz="4000" b="1" i="1" dirty="0" smtClean="0"/>
              <a:t> “… </a:t>
            </a:r>
            <a:r>
              <a:rPr lang="en-US" sz="4000" b="1" i="1" dirty="0" smtClean="0"/>
              <a:t>who succeed have close relationships to others, feel valued in their communities, and have a sense of control over some aspects of their lives. “  </a:t>
            </a:r>
            <a:r>
              <a:rPr lang="en-US" b="1" i="1" dirty="0" smtClean="0"/>
              <a:t>		</a:t>
            </a:r>
          </a:p>
          <a:p>
            <a:pPr>
              <a:buNone/>
            </a:pPr>
            <a:r>
              <a:rPr lang="en-US" sz="2800" b="1" dirty="0" smtClean="0"/>
              <a:t>					Betty </a:t>
            </a:r>
            <a:r>
              <a:rPr lang="en-US" sz="2800" b="1" dirty="0" smtClean="0"/>
              <a:t>Lou Bettner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Crucial C’s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elderly need these four vital protectors to meet the challenges of aging: </a:t>
            </a:r>
            <a:endParaRPr lang="en-US" sz="2400" b="1" dirty="0" smtClean="0"/>
          </a:p>
          <a:p>
            <a:r>
              <a:rPr lang="en-US" sz="2400" b="1" dirty="0" smtClean="0"/>
              <a:t>Connect</a:t>
            </a:r>
            <a:r>
              <a:rPr lang="en-US" sz="2400" dirty="0" smtClean="0"/>
              <a:t> - I believe that I belong. I feel secure; I can cooperate.</a:t>
            </a:r>
          </a:p>
          <a:p>
            <a:r>
              <a:rPr lang="en-US" sz="2400" b="1" dirty="0" smtClean="0"/>
              <a:t>Capable</a:t>
            </a:r>
            <a:r>
              <a:rPr lang="en-US" sz="2400" dirty="0" smtClean="0"/>
              <a:t> - I can do it.  I am competent, have control; I am self-reliant. </a:t>
            </a:r>
          </a:p>
          <a:p>
            <a:r>
              <a:rPr lang="en-US" sz="2400" b="1" dirty="0" smtClean="0"/>
              <a:t>Count</a:t>
            </a:r>
            <a:r>
              <a:rPr lang="en-US" sz="2400" dirty="0" smtClean="0"/>
              <a:t>  - I matter.  I feel significant, valuable; I will contribute. </a:t>
            </a:r>
          </a:p>
          <a:p>
            <a:r>
              <a:rPr lang="en-US" sz="2400" b="1" dirty="0" smtClean="0"/>
              <a:t>Courage</a:t>
            </a:r>
            <a:r>
              <a:rPr lang="en-US" sz="2400" dirty="0" smtClean="0"/>
              <a:t> - I can handle what comes.  I am hopeful, willing to try; I am resilient. </a:t>
            </a:r>
          </a:p>
          <a:p>
            <a:pPr lvl="8">
              <a:buNone/>
            </a:pPr>
            <a:r>
              <a:rPr lang="en-US" sz="1200" dirty="0" smtClean="0"/>
              <a:t>		</a:t>
            </a:r>
            <a:r>
              <a:rPr lang="en-US" sz="1600" dirty="0" smtClean="0"/>
              <a:t>Betty Lou Bettner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96200" cy="5181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Social Work Perspective / Empowerment</a:t>
            </a:r>
          </a:p>
          <a:p>
            <a:r>
              <a:rPr lang="en-US" sz="2400" dirty="0" smtClean="0"/>
              <a:t>Micro</a:t>
            </a:r>
          </a:p>
          <a:p>
            <a:pPr lvl="1"/>
            <a:r>
              <a:rPr lang="en-US" sz="2400" dirty="0" smtClean="0"/>
              <a:t>Family, Caregivers, Medical Providers, Neighbors, Friends, Volunteers</a:t>
            </a:r>
          </a:p>
          <a:p>
            <a:r>
              <a:rPr lang="en-US" sz="2400" dirty="0" smtClean="0"/>
              <a:t>Mezzo </a:t>
            </a:r>
          </a:p>
          <a:p>
            <a:pPr lvl="1"/>
            <a:r>
              <a:rPr lang="en-US" sz="2400" dirty="0" smtClean="0"/>
              <a:t>Faith-based </a:t>
            </a:r>
            <a:r>
              <a:rPr lang="en-US" sz="2400" dirty="0" smtClean="0"/>
              <a:t>G</a:t>
            </a:r>
            <a:r>
              <a:rPr lang="en-US" sz="2400" dirty="0" smtClean="0"/>
              <a:t>roups, Housing Organizations, Education, Employment, Senior Centers, PACE, Veterans Groups</a:t>
            </a:r>
          </a:p>
          <a:p>
            <a:r>
              <a:rPr lang="en-US" sz="2400" dirty="0" smtClean="0"/>
              <a:t>Macro</a:t>
            </a:r>
          </a:p>
          <a:p>
            <a:pPr lvl="1"/>
            <a:r>
              <a:rPr lang="en-US" sz="2400" dirty="0" smtClean="0"/>
              <a:t>SHIP (Senior Health Insurance Program) Coordinators, Care Managers, Ombudsman, Policy / Politics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Psychosocial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69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History and Current Status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Religion/Spirituality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Hobbies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295400"/>
            <a:ext cx="2209800" cy="609599"/>
          </a:xfrm>
        </p:spPr>
        <p:txBody>
          <a:bodyPr/>
          <a:lstStyle/>
          <a:p>
            <a:r>
              <a:rPr lang="en-US" dirty="0" smtClean="0"/>
              <a:t>Micro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953000"/>
          </a:xfrm>
        </p:spPr>
        <p:txBody>
          <a:bodyPr/>
          <a:lstStyle/>
          <a:p>
            <a:r>
              <a:rPr lang="en-US" sz="2200" dirty="0" smtClean="0"/>
              <a:t>Family</a:t>
            </a:r>
          </a:p>
          <a:p>
            <a:r>
              <a:rPr lang="en-US" sz="2200" dirty="0" smtClean="0"/>
              <a:t>POA</a:t>
            </a:r>
          </a:p>
          <a:p>
            <a:r>
              <a:rPr lang="en-US" sz="2200" dirty="0" smtClean="0"/>
              <a:t>Caregivers</a:t>
            </a:r>
            <a:endParaRPr lang="en-US" sz="2200" dirty="0" smtClean="0"/>
          </a:p>
          <a:p>
            <a:r>
              <a:rPr lang="en-US" sz="2200" dirty="0" smtClean="0"/>
              <a:t>Friends / Neighbors</a:t>
            </a:r>
          </a:p>
          <a:p>
            <a:r>
              <a:rPr lang="en-US" sz="2200" dirty="0" smtClean="0"/>
              <a:t>Medical Providers</a:t>
            </a:r>
          </a:p>
          <a:p>
            <a:r>
              <a:rPr lang="en-US" sz="2200" dirty="0" smtClean="0"/>
              <a:t>Sr. Roll Call / Technology</a:t>
            </a:r>
          </a:p>
          <a:p>
            <a:r>
              <a:rPr lang="en-US" sz="2200" dirty="0" smtClean="0"/>
              <a:t>Delivery Person</a:t>
            </a:r>
          </a:p>
          <a:p>
            <a:r>
              <a:rPr lang="en-US" sz="2200" dirty="0" smtClean="0"/>
              <a:t>Volunteers</a:t>
            </a:r>
          </a:p>
          <a:p>
            <a:r>
              <a:rPr lang="en-US" sz="2200" dirty="0" smtClean="0"/>
              <a:t>Counselors</a:t>
            </a:r>
          </a:p>
          <a:p>
            <a:r>
              <a:rPr lang="en-US" sz="2200" dirty="0" smtClean="0"/>
              <a:t>Co-workers</a:t>
            </a:r>
          </a:p>
          <a:p>
            <a:r>
              <a:rPr lang="en-US" sz="2200" dirty="0" smtClean="0"/>
              <a:t>Pets </a:t>
            </a:r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371601"/>
            <a:ext cx="4041775" cy="457200"/>
          </a:xfrm>
        </p:spPr>
        <p:txBody>
          <a:bodyPr/>
          <a:lstStyle/>
          <a:p>
            <a:pPr algn="ctr"/>
            <a:r>
              <a:rPr lang="en-US" dirty="0" smtClean="0"/>
              <a:t>Mezzo Level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495800"/>
          </a:xfrm>
        </p:spPr>
        <p:txBody>
          <a:bodyPr/>
          <a:lstStyle/>
          <a:p>
            <a:r>
              <a:rPr lang="en-US" dirty="0" smtClean="0"/>
              <a:t>Faith-based Centers</a:t>
            </a:r>
          </a:p>
          <a:p>
            <a:r>
              <a:rPr lang="en-US" dirty="0" smtClean="0"/>
              <a:t>Community / Cultural</a:t>
            </a:r>
          </a:p>
          <a:p>
            <a:r>
              <a:rPr lang="en-US" dirty="0" smtClean="0"/>
              <a:t>Senior Centers / PACE</a:t>
            </a:r>
          </a:p>
          <a:p>
            <a:r>
              <a:rPr lang="en-US" dirty="0" smtClean="0"/>
              <a:t>Foster Grandparents</a:t>
            </a:r>
          </a:p>
          <a:p>
            <a:r>
              <a:rPr lang="en-US" dirty="0" smtClean="0"/>
              <a:t>Lifelong Learning</a:t>
            </a:r>
          </a:p>
          <a:p>
            <a:r>
              <a:rPr lang="en-US" dirty="0" smtClean="0"/>
              <a:t>Veterans Association</a:t>
            </a:r>
          </a:p>
          <a:p>
            <a:r>
              <a:rPr lang="en-US" dirty="0" smtClean="0"/>
              <a:t>Support Groups</a:t>
            </a:r>
          </a:p>
          <a:p>
            <a:r>
              <a:rPr lang="en-US" dirty="0" smtClean="0"/>
              <a:t>Social  (ex. Red Hat)</a:t>
            </a:r>
          </a:p>
          <a:p>
            <a:r>
              <a:rPr lang="en-US" dirty="0" smtClean="0"/>
              <a:t>Volunteer Group</a:t>
            </a:r>
          </a:p>
          <a:p>
            <a:r>
              <a:rPr lang="en-US" dirty="0" smtClean="0"/>
              <a:t>Employment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7696200" cy="53340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Individual</a:t>
            </a:r>
          </a:p>
          <a:p>
            <a:r>
              <a:rPr lang="en-US" sz="2400" dirty="0" smtClean="0"/>
              <a:t>Mental Status (MMSE)</a:t>
            </a:r>
          </a:p>
          <a:p>
            <a:r>
              <a:rPr lang="en-US" sz="2400" dirty="0" smtClean="0"/>
              <a:t>Activities of Daily Living (ADL’s)</a:t>
            </a:r>
          </a:p>
          <a:p>
            <a:r>
              <a:rPr lang="en-US" sz="2400" dirty="0" smtClean="0"/>
              <a:t>Transportation</a:t>
            </a:r>
          </a:p>
          <a:p>
            <a:r>
              <a:rPr lang="en-US" sz="2400" dirty="0" smtClean="0"/>
              <a:t>Money Management</a:t>
            </a:r>
          </a:p>
          <a:p>
            <a:r>
              <a:rPr lang="en-US" sz="2400" dirty="0" smtClean="0"/>
              <a:t> Housekeeping</a:t>
            </a:r>
          </a:p>
          <a:p>
            <a:r>
              <a:rPr lang="en-US" sz="2400" dirty="0" smtClean="0"/>
              <a:t>Shopping</a:t>
            </a:r>
          </a:p>
          <a:p>
            <a:r>
              <a:rPr lang="en-US" sz="2400" dirty="0" smtClean="0"/>
              <a:t>Caregiver for Others</a:t>
            </a:r>
          </a:p>
          <a:p>
            <a:r>
              <a:rPr lang="en-US" sz="2400" dirty="0" smtClean="0"/>
              <a:t>Home Safety </a:t>
            </a:r>
          </a:p>
          <a:p>
            <a:r>
              <a:rPr lang="en-US" sz="2400" dirty="0" smtClean="0"/>
              <a:t>Physical Therapy / Occupational Therapy</a:t>
            </a:r>
          </a:p>
          <a:p>
            <a:r>
              <a:rPr lang="en-US" sz="2400" dirty="0" smtClean="0"/>
              <a:t>Durable Medical Equipment </a:t>
            </a:r>
          </a:p>
          <a:p>
            <a:r>
              <a:rPr lang="en-US" sz="2400" dirty="0" smtClean="0"/>
              <a:t>Assistive Technology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96200" cy="4876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Contributions </a:t>
            </a:r>
          </a:p>
          <a:p>
            <a:r>
              <a:rPr lang="en-US" sz="2400" dirty="0" smtClean="0"/>
              <a:t>Included in family decisions </a:t>
            </a:r>
          </a:p>
          <a:p>
            <a:r>
              <a:rPr lang="en-US" sz="2400" dirty="0" smtClean="0"/>
              <a:t>Educational Opportunities</a:t>
            </a:r>
          </a:p>
          <a:p>
            <a:r>
              <a:rPr lang="en-US" sz="2400" dirty="0" smtClean="0"/>
              <a:t>Employment / Volunteer</a:t>
            </a:r>
          </a:p>
          <a:p>
            <a:r>
              <a:rPr lang="en-US" sz="2400" dirty="0" smtClean="0"/>
              <a:t>Life Stories / Historian, Genealogy</a:t>
            </a:r>
          </a:p>
          <a:p>
            <a:r>
              <a:rPr lang="en-US" sz="2400" dirty="0" smtClean="0"/>
              <a:t>Animal Care / Sitter</a:t>
            </a:r>
          </a:p>
          <a:p>
            <a:r>
              <a:rPr lang="en-US" sz="2400" dirty="0" smtClean="0"/>
              <a:t>Group Membership</a:t>
            </a:r>
          </a:p>
          <a:p>
            <a:r>
              <a:rPr lang="en-US" sz="2400" dirty="0" smtClean="0"/>
              <a:t>Leadership</a:t>
            </a:r>
          </a:p>
          <a:p>
            <a:r>
              <a:rPr lang="en-US" sz="2400" dirty="0" smtClean="0"/>
              <a:t>Hobbies / Crafts </a:t>
            </a:r>
          </a:p>
          <a:p>
            <a:r>
              <a:rPr lang="en-US" sz="2400" dirty="0" smtClean="0"/>
              <a:t>Financial Contribution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Participation </a:t>
            </a:r>
            <a:r>
              <a:rPr lang="en-US" dirty="0" smtClean="0"/>
              <a:t>in group life</a:t>
            </a:r>
          </a:p>
          <a:p>
            <a:pPr lvl="1"/>
            <a:r>
              <a:rPr lang="en-US" dirty="0" smtClean="0"/>
              <a:t>Opportunities for leadership</a:t>
            </a:r>
          </a:p>
          <a:p>
            <a:pPr lvl="1"/>
            <a:r>
              <a:rPr lang="en-US" dirty="0" smtClean="0"/>
              <a:t>Crafts and skills </a:t>
            </a:r>
          </a:p>
          <a:p>
            <a:pPr lvl="1"/>
            <a:r>
              <a:rPr lang="en-US" dirty="0" smtClean="0"/>
              <a:t>Financial contribution</a:t>
            </a:r>
          </a:p>
          <a:p>
            <a:r>
              <a:rPr lang="en-US" dirty="0" smtClean="0"/>
              <a:t>Concern for the environment and global issues </a:t>
            </a:r>
          </a:p>
          <a:p>
            <a:pPr lvl="1"/>
            <a:r>
              <a:rPr lang="en-US" dirty="0" smtClean="0"/>
              <a:t>Good citizenship </a:t>
            </a:r>
          </a:p>
          <a:p>
            <a:pPr lvl="1"/>
            <a:r>
              <a:rPr lang="en-US" dirty="0" smtClean="0"/>
              <a:t>Senior role models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696200" cy="48006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Encouragement / Resiliency</a:t>
            </a:r>
          </a:p>
          <a:p>
            <a:r>
              <a:rPr lang="en-US" sz="2400" dirty="0" smtClean="0"/>
              <a:t>Communication / Active Listening</a:t>
            </a:r>
          </a:p>
          <a:p>
            <a:r>
              <a:rPr lang="en-US" sz="2400" dirty="0" smtClean="0"/>
              <a:t>Problem Solving Therapy (PST) </a:t>
            </a:r>
          </a:p>
          <a:p>
            <a:r>
              <a:rPr lang="en-US" sz="2400" dirty="0" smtClean="0"/>
              <a:t>Early Recollections / Reminiscence Therapy</a:t>
            </a:r>
          </a:p>
          <a:p>
            <a:r>
              <a:rPr lang="en-US" sz="2400" dirty="0" smtClean="0"/>
              <a:t>Transitional Care </a:t>
            </a:r>
          </a:p>
          <a:p>
            <a:r>
              <a:rPr lang="en-US" sz="2400" dirty="0" smtClean="0"/>
              <a:t>Faith-based Support</a:t>
            </a:r>
          </a:p>
          <a:p>
            <a:r>
              <a:rPr lang="en-US" sz="2400" dirty="0" smtClean="0"/>
              <a:t>Group participation</a:t>
            </a:r>
          </a:p>
          <a:p>
            <a:r>
              <a:rPr lang="en-US" sz="2400" dirty="0" smtClean="0"/>
              <a:t>Hospice Services</a:t>
            </a:r>
          </a:p>
          <a:p>
            <a:r>
              <a:rPr lang="en-US" sz="2400" dirty="0" smtClean="0"/>
              <a:t>Grief Support </a:t>
            </a:r>
          </a:p>
          <a:p>
            <a:r>
              <a:rPr lang="en-US" sz="2400" dirty="0" smtClean="0"/>
              <a:t>Geriatric Depression Assessment (GDS)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696200" cy="44958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latin typeface="Batang" pitchFamily="18" charset="-127"/>
                <a:ea typeface="Batang" pitchFamily="18" charset="-127"/>
              </a:rPr>
              <a:t>Overview of the biological / psychosocial issues that affect older adults in American society.</a:t>
            </a:r>
          </a:p>
          <a:p>
            <a:pPr marL="742950" indent="-742950">
              <a:buNone/>
            </a:pPr>
            <a:r>
              <a:rPr lang="en-US" sz="3600" b="1" dirty="0" smtClean="0">
                <a:latin typeface="Batang" pitchFamily="18" charset="-127"/>
                <a:ea typeface="Batang" pitchFamily="18" charset="-127"/>
              </a:rPr>
              <a:t>2.	Assessment tool to evaluate psychosocial intervention for health care management.  </a:t>
            </a:r>
            <a:endParaRPr lang="en-US" sz="36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828800"/>
            <a:ext cx="8382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>
                <a:latin typeface="Book Antiqua" pitchFamily="18" charset="0"/>
              </a:rPr>
              <a:t>  It is not by muscle, speed, or physical dexterity that great things are achieved, but by reflection, force of character, and judgment; and in these qualities old age is usually not only not poorer, but is even richer. </a:t>
            </a:r>
          </a:p>
          <a:p>
            <a:pPr>
              <a:buNone/>
            </a:pPr>
            <a:r>
              <a:rPr lang="en-US" sz="4000" dirty="0" smtClean="0">
                <a:latin typeface="Book Antiqua" pitchFamily="18" charset="0"/>
              </a:rPr>
              <a:t>					</a:t>
            </a:r>
            <a:r>
              <a:rPr lang="en-US" sz="3200" dirty="0" smtClean="0">
                <a:latin typeface="Book Antiqua" pitchFamily="18" charset="0"/>
              </a:rPr>
              <a:t>Cicero  106-43 B.C.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696200" cy="4495800"/>
          </a:xfrm>
        </p:spPr>
        <p:txBody>
          <a:bodyPr/>
          <a:lstStyle/>
          <a:p>
            <a:r>
              <a:rPr lang="en-US" sz="1200" dirty="0" smtClean="0">
                <a:solidFill>
                  <a:srgbClr val="000066"/>
                </a:solidFill>
              </a:rPr>
              <a:t>Bettner, B. (1996).  A parent’s guide to understanding and motivating children.  Connexions Press, Media, 	PA. </a:t>
            </a:r>
          </a:p>
          <a:p>
            <a:r>
              <a:rPr lang="en-US" sz="1200" dirty="0" smtClean="0">
                <a:solidFill>
                  <a:srgbClr val="000066"/>
                </a:solidFill>
              </a:rPr>
              <a:t>BrainFacts.Org; Photo retrieved from </a:t>
            </a:r>
            <a:r>
              <a:rPr lang="en-US" sz="1200" dirty="0" smtClean="0">
                <a:solidFill>
                  <a:srgbClr val="000066"/>
                </a:solidFill>
                <a:hlinkClick r:id="rId2"/>
              </a:rPr>
              <a:t>www.brainfacts.org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Reinhardt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U. (2008). Why does U.S. health care cost so much? </a:t>
            </a:r>
            <a:r>
              <a:rPr lang="en-US" sz="12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New York Times.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Retrieved April 10,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2012 	from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3"/>
              </a:rPr>
              <a:t>http://economix.blogs.nytimes.com/tag/baby-boomers</a:t>
            </a:r>
            <a:endParaRPr lang="en-US" sz="12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Nussbaum, P. (2007). Brain </a:t>
            </a:r>
            <a:r>
              <a:rPr lang="en-US" sz="1200" dirty="0" smtClean="0">
                <a:solidFill>
                  <a:srgbClr val="000066"/>
                </a:solidFill>
              </a:rPr>
              <a:t>h</a:t>
            </a:r>
            <a:r>
              <a:rPr lang="en-US" sz="1200" dirty="0" smtClean="0">
                <a:solidFill>
                  <a:srgbClr val="000066"/>
                </a:solidFill>
              </a:rPr>
              <a:t>ealthy </a:t>
            </a:r>
            <a:r>
              <a:rPr lang="en-US" sz="1200" dirty="0" smtClean="0">
                <a:solidFill>
                  <a:srgbClr val="000066"/>
                </a:solidFill>
              </a:rPr>
              <a:t>l</a:t>
            </a:r>
            <a:r>
              <a:rPr lang="en-US" sz="1200" dirty="0" smtClean="0">
                <a:solidFill>
                  <a:srgbClr val="000066"/>
                </a:solidFill>
              </a:rPr>
              <a:t>ifestyle.  World Association Publishers, Tarentum, PA. </a:t>
            </a:r>
            <a:endParaRPr lang="en-US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US </a:t>
            </a:r>
            <a:r>
              <a:rPr lang="en-US" sz="1200" dirty="0" smtClean="0">
                <a:solidFill>
                  <a:srgbClr val="000066"/>
                </a:solidFill>
              </a:rPr>
              <a:t>Census </a:t>
            </a:r>
            <a:r>
              <a:rPr lang="en-US" sz="1200" dirty="0" smtClean="0">
                <a:solidFill>
                  <a:srgbClr val="000066"/>
                </a:solidFill>
              </a:rPr>
              <a:t>Bureau retrieved May 30, 2012 from  	</a:t>
            </a:r>
            <a:r>
              <a:rPr lang="en-US" sz="1200" dirty="0" smtClean="0">
                <a:solidFill>
                  <a:srgbClr val="000066"/>
                </a:solidFill>
                <a:hlinkClick r:id="rId4"/>
              </a:rPr>
              <a:t>www.census.gov/population/socdemo/statbriefs/agebrief.html</a:t>
            </a:r>
            <a:endParaRPr lang="en-US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 </a:t>
            </a:r>
            <a:r>
              <a:rPr lang="en-US" sz="1200" dirty="0" err="1" smtClean="0">
                <a:solidFill>
                  <a:srgbClr val="000066"/>
                </a:solidFill>
              </a:rPr>
              <a:t>ementia</a:t>
            </a:r>
            <a:r>
              <a:rPr lang="en-US" sz="1200" dirty="0" smtClean="0">
                <a:solidFill>
                  <a:srgbClr val="000066"/>
                </a:solidFill>
              </a:rPr>
              <a:t> Facts. Retrieved May 29. 2012 from </a:t>
            </a:r>
            <a:r>
              <a:rPr lang="en-US" sz="1200" dirty="0" smtClean="0">
                <a:solidFill>
                  <a:srgbClr val="000066"/>
                </a:solidFill>
                <a:hlinkClick r:id="rId5"/>
              </a:rPr>
              <a:t>www.alzfdn.org/AboutAlzheimers/definition.html</a:t>
            </a:r>
            <a:endParaRPr lang="en-US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Falls among older adults.  Retrieved May 29, 2012 from 	</a:t>
            </a:r>
            <a:r>
              <a:rPr lang="en-US" sz="1200" dirty="0" smtClean="0">
                <a:solidFill>
                  <a:srgbClr val="000066"/>
                </a:solidFill>
                <a:hlinkClick r:id="rId6"/>
              </a:rPr>
              <a:t>www.cdc.gov/homeandrecreationsafety/falls.adultfalls.html</a:t>
            </a:r>
            <a:endParaRPr lang="en-US" sz="1200" dirty="0" smtClean="0">
              <a:solidFill>
                <a:srgbClr val="0099CC"/>
              </a:solidFill>
            </a:endParaRPr>
          </a:p>
          <a:p>
            <a:r>
              <a:rPr lang="fi-FI" sz="1200" dirty="0" smtClean="0">
                <a:solidFill>
                  <a:srgbClr val="000066"/>
                </a:solidFill>
              </a:rPr>
              <a:t>Panula, J., Pihlajamäki, H. , Mattila, V., Jaatinen, P. , Vahlberg, t. , Pertti, A., </a:t>
            </a:r>
            <a:r>
              <a:rPr lang="en-US" sz="1200" dirty="0" err="1" smtClean="0">
                <a:solidFill>
                  <a:srgbClr val="000066"/>
                </a:solidFill>
              </a:rPr>
              <a:t>Kivelä</a:t>
            </a:r>
            <a:r>
              <a:rPr lang="en-US" sz="1200" dirty="0" smtClean="0">
                <a:solidFill>
                  <a:srgbClr val="000066"/>
                </a:solidFill>
              </a:rPr>
              <a:t>, S., Mortality </a:t>
            </a:r>
            <a:r>
              <a:rPr lang="en-US" sz="1200" dirty="0" smtClean="0">
                <a:solidFill>
                  <a:srgbClr val="000066"/>
                </a:solidFill>
              </a:rPr>
              <a:t>and </a:t>
            </a:r>
            <a:r>
              <a:rPr lang="en-US" sz="1200" dirty="0" smtClean="0">
                <a:solidFill>
                  <a:srgbClr val="000066"/>
                </a:solidFill>
              </a:rPr>
              <a:t>	cause </a:t>
            </a:r>
            <a:r>
              <a:rPr lang="en-US" sz="1200" dirty="0" smtClean="0">
                <a:solidFill>
                  <a:srgbClr val="000066"/>
                </a:solidFill>
              </a:rPr>
              <a:t>of death in hip </a:t>
            </a:r>
            <a:r>
              <a:rPr lang="en-US" sz="1200" dirty="0" smtClean="0">
                <a:solidFill>
                  <a:srgbClr val="000066"/>
                </a:solidFill>
              </a:rPr>
              <a:t>fracture in patients </a:t>
            </a:r>
            <a:r>
              <a:rPr lang="en-US" sz="1200" dirty="0" smtClean="0">
                <a:solidFill>
                  <a:srgbClr val="000066"/>
                </a:solidFill>
              </a:rPr>
              <a:t>aged 65 or older - a </a:t>
            </a:r>
            <a:r>
              <a:rPr lang="en-US" sz="1200" dirty="0" smtClean="0">
                <a:solidFill>
                  <a:srgbClr val="000066"/>
                </a:solidFill>
              </a:rPr>
              <a:t>population-based study. </a:t>
            </a:r>
            <a:r>
              <a:rPr lang="en-US" sz="1200" i="1" dirty="0" smtClean="0">
                <a:solidFill>
                  <a:srgbClr val="000066"/>
                </a:solidFill>
              </a:rPr>
              <a:t>BMC 	Musculoskeletal </a:t>
            </a:r>
            <a:r>
              <a:rPr lang="en-US" sz="1200" i="1" dirty="0" smtClean="0">
                <a:solidFill>
                  <a:srgbClr val="000066"/>
                </a:solidFill>
              </a:rPr>
              <a:t>Disorders </a:t>
            </a:r>
            <a:r>
              <a:rPr lang="en-US" sz="1200" i="1" dirty="0" smtClean="0">
                <a:solidFill>
                  <a:srgbClr val="000066"/>
                </a:solidFill>
              </a:rPr>
              <a:t>2011. </a:t>
            </a:r>
            <a:r>
              <a:rPr lang="en-US" sz="1200" dirty="0" smtClean="0">
                <a:solidFill>
                  <a:srgbClr val="000066"/>
                </a:solidFill>
              </a:rPr>
              <a:t>Retrieved May 30, 2012 from  </a:t>
            </a:r>
            <a:r>
              <a:rPr lang="en-US" sz="1200" dirty="0" smtClean="0">
                <a:solidFill>
                  <a:srgbClr val="000066"/>
                </a:solidFill>
                <a:hlinkClick r:id="rId7"/>
              </a:rPr>
              <a:t>www.biomedcentral.com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rgbClr val="000066"/>
                </a:solidFill>
              </a:rPr>
              <a:t>Hanania</a:t>
            </a:r>
            <a:r>
              <a:rPr lang="en-US" sz="1200" dirty="0" smtClean="0">
                <a:solidFill>
                  <a:srgbClr val="000066"/>
                </a:solidFill>
              </a:rPr>
              <a:t>, N, Sharma, G., </a:t>
            </a:r>
            <a:r>
              <a:rPr lang="en-US" sz="1200" dirty="0" err="1" smtClean="0">
                <a:solidFill>
                  <a:srgbClr val="000066"/>
                </a:solidFill>
              </a:rPr>
              <a:t>Sharafkhaneah</a:t>
            </a:r>
            <a:r>
              <a:rPr lang="en-US" sz="1200" dirty="0" smtClean="0">
                <a:solidFill>
                  <a:srgbClr val="000066"/>
                </a:solidFill>
              </a:rPr>
              <a:t>, A. COPD in</a:t>
            </a:r>
            <a:r>
              <a:rPr lang="en-US" sz="1200" dirty="0" smtClean="0">
                <a:solidFill>
                  <a:srgbClr val="000066"/>
                </a:solidFill>
                <a:hlinkClick r:id="" action="ppaction://hlinkfile" tooltip="Seminars in respiratory and critical care medicine."/>
              </a:rPr>
              <a:t> </a:t>
            </a:r>
            <a:r>
              <a:rPr lang="en-US" sz="1200" dirty="0" smtClean="0">
                <a:solidFill>
                  <a:srgbClr val="000066"/>
                </a:solidFill>
              </a:rPr>
              <a:t>the elderly patient. Retrieved May 30, 2012 from  </a:t>
            </a:r>
          </a:p>
          <a:p>
            <a:pPr indent="571500">
              <a:buNone/>
            </a:pPr>
            <a:r>
              <a:rPr lang="en-US" sz="1200" dirty="0" smtClean="0">
                <a:solidFill>
                  <a:srgbClr val="000066"/>
                </a:solidFill>
                <a:hlinkClick r:id="rId8"/>
              </a:rPr>
              <a:t>www.ncbi.nlm.nih.gov/pubmed/20941660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  <a:endParaRPr lang="en-US" sz="1200" b="1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 </a:t>
            </a:r>
            <a:r>
              <a:rPr lang="en-US" sz="1200" dirty="0" smtClean="0">
                <a:solidFill>
                  <a:srgbClr val="000066"/>
                </a:solidFill>
              </a:rPr>
              <a:t>Wallace</a:t>
            </a:r>
            <a:r>
              <a:rPr lang="en-US" sz="1200" dirty="0" smtClean="0">
                <a:solidFill>
                  <a:srgbClr val="000066"/>
                </a:solidFill>
              </a:rPr>
              <a:t>, </a:t>
            </a:r>
            <a:r>
              <a:rPr lang="en-US" sz="1200" dirty="0" smtClean="0">
                <a:solidFill>
                  <a:srgbClr val="000066"/>
                </a:solidFill>
              </a:rPr>
              <a:t>J. (1999). Management </a:t>
            </a:r>
            <a:r>
              <a:rPr lang="en-US" sz="1200" dirty="0" smtClean="0">
                <a:solidFill>
                  <a:srgbClr val="000066"/>
                </a:solidFill>
              </a:rPr>
              <a:t>of </a:t>
            </a:r>
            <a:r>
              <a:rPr lang="en-US" sz="1200" dirty="0" smtClean="0">
                <a:solidFill>
                  <a:srgbClr val="000066"/>
                </a:solidFill>
              </a:rPr>
              <a:t>diabetes </a:t>
            </a:r>
            <a:r>
              <a:rPr lang="en-US" sz="1200" dirty="0" smtClean="0">
                <a:solidFill>
                  <a:srgbClr val="000066"/>
                </a:solidFill>
              </a:rPr>
              <a:t>in the </a:t>
            </a:r>
            <a:r>
              <a:rPr lang="en-US" sz="1200" dirty="0" smtClean="0">
                <a:solidFill>
                  <a:srgbClr val="000066"/>
                </a:solidFill>
              </a:rPr>
              <a:t>elderly. </a:t>
            </a:r>
            <a:r>
              <a:rPr lang="pt-BR" sz="1200" dirty="0" smtClean="0">
                <a:solidFill>
                  <a:srgbClr val="000066"/>
                </a:solidFill>
              </a:rPr>
              <a:t>Clinical Diabetes</a:t>
            </a:r>
            <a:r>
              <a:rPr lang="pt-BR" sz="1200" b="1" dirty="0" smtClean="0">
                <a:solidFill>
                  <a:srgbClr val="000066"/>
                </a:solidFill>
              </a:rPr>
              <a:t>. </a:t>
            </a:r>
            <a:r>
              <a:rPr lang="pt-BR" sz="1200" dirty="0" smtClean="0">
                <a:solidFill>
                  <a:srgbClr val="000066"/>
                </a:solidFill>
              </a:rPr>
              <a:t>Retrieved May 29, 2012 	from </a:t>
            </a:r>
            <a:r>
              <a:rPr lang="en-US" sz="1200" dirty="0" smtClean="0">
                <a:solidFill>
                  <a:srgbClr val="000066"/>
                </a:solidFill>
                <a:hlinkClick r:id="rId9"/>
              </a:rPr>
              <a:t>http</a:t>
            </a:r>
            <a:r>
              <a:rPr lang="en-US" sz="1200" dirty="0" smtClean="0">
                <a:solidFill>
                  <a:srgbClr val="000066"/>
                </a:solidFill>
                <a:hlinkClick r:id="rId9"/>
              </a:rPr>
              <a:t>://journal.diabetes.org/clinicaldiabetes/v17n11999/Pg19.htm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  <a:endParaRPr lang="pt-BR" sz="1200" b="1" dirty="0" smtClean="0">
              <a:solidFill>
                <a:srgbClr val="000066"/>
              </a:solidFill>
            </a:endParaRPr>
          </a:p>
          <a:p>
            <a:r>
              <a:rPr lang="pt-BR" sz="1200" dirty="0" smtClean="0">
                <a:solidFill>
                  <a:srgbClr val="000066"/>
                </a:solidFill>
              </a:rPr>
              <a:t>Care </a:t>
            </a:r>
            <a:r>
              <a:rPr lang="pt-BR" sz="1200" dirty="0" smtClean="0">
                <a:solidFill>
                  <a:srgbClr val="000066"/>
                </a:solidFill>
              </a:rPr>
              <a:t>Manager retrieved May 21, 2012 from </a:t>
            </a:r>
            <a:r>
              <a:rPr lang="pt-BR" sz="1200" dirty="0" smtClean="0">
                <a:solidFill>
                  <a:srgbClr val="000066"/>
                </a:solidFill>
                <a:hlinkClick r:id="rId10"/>
              </a:rPr>
              <a:t>http</a:t>
            </a:r>
            <a:r>
              <a:rPr lang="pt-BR" sz="1200" dirty="0" smtClean="0">
                <a:solidFill>
                  <a:srgbClr val="000066"/>
                </a:solidFill>
                <a:hlinkClick r:id="rId10"/>
              </a:rPr>
              <a:t>://</a:t>
            </a:r>
            <a:r>
              <a:rPr lang="pt-BR" sz="1200" dirty="0" smtClean="0">
                <a:solidFill>
                  <a:srgbClr val="000066"/>
                </a:solidFill>
                <a:hlinkClick r:id="rId10"/>
              </a:rPr>
              <a:t>www.caremanager.org</a:t>
            </a:r>
            <a:r>
              <a:rPr lang="pt-BR" sz="1200" dirty="0" smtClean="0">
                <a:solidFill>
                  <a:srgbClr val="000066"/>
                </a:solidFill>
              </a:rPr>
              <a:t> </a:t>
            </a:r>
            <a:endParaRPr lang="pt-BR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Senior </a:t>
            </a:r>
            <a:r>
              <a:rPr lang="en-US" sz="1200" dirty="0" smtClean="0">
                <a:solidFill>
                  <a:srgbClr val="000066"/>
                </a:solidFill>
              </a:rPr>
              <a:t>Health Prescription </a:t>
            </a:r>
            <a:r>
              <a:rPr lang="en-US" sz="1200" dirty="0" smtClean="0">
                <a:solidFill>
                  <a:srgbClr val="000066"/>
                </a:solidFill>
              </a:rPr>
              <a:t>Medication in the Elderly </a:t>
            </a:r>
            <a:r>
              <a:rPr lang="en-US" sz="1200" dirty="0" smtClean="0">
                <a:solidFill>
                  <a:srgbClr val="000066"/>
                </a:solidFill>
              </a:rPr>
              <a:t>Retrieved May 30, 2012 from 	</a:t>
            </a:r>
            <a:r>
              <a:rPr lang="en-US" sz="1200" dirty="0" smtClean="0">
                <a:solidFill>
                  <a:srgbClr val="000066"/>
                </a:solidFill>
                <a:hlinkClick r:id="rId11"/>
              </a:rPr>
              <a:t>www.netwellness.org/healthtopics/aging/faq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endParaRPr lang="pt-BR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001000" cy="4495800"/>
          </a:xfrm>
        </p:spPr>
        <p:txBody>
          <a:bodyPr/>
          <a:lstStyle/>
          <a:p>
            <a:r>
              <a:rPr lang="en-US" sz="1200" dirty="0" smtClean="0">
                <a:solidFill>
                  <a:srgbClr val="000066"/>
                </a:solidFill>
              </a:rPr>
              <a:t>Bettner, B. (1996).  A parent’s guide to understanding and motivating children.  Connexions Press, Media, 	PA. </a:t>
            </a:r>
          </a:p>
          <a:p>
            <a:r>
              <a:rPr lang="en-US" sz="1200" dirty="0" smtClean="0">
                <a:solidFill>
                  <a:srgbClr val="000066"/>
                </a:solidFill>
              </a:rPr>
              <a:t>BrainFacts.Org; Photo retrieved from </a:t>
            </a:r>
            <a:r>
              <a:rPr lang="en-US" sz="1200" dirty="0" smtClean="0">
                <a:solidFill>
                  <a:srgbClr val="000066"/>
                </a:solidFill>
                <a:hlinkClick r:id="rId2"/>
              </a:rPr>
              <a:t>www.brainfacts.org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pt-BR" sz="1200" dirty="0" smtClean="0">
                <a:solidFill>
                  <a:srgbClr val="000066"/>
                </a:solidFill>
              </a:rPr>
              <a:t>Care Manager retrieved May 21, 2012 from </a:t>
            </a:r>
            <a:r>
              <a:rPr lang="pt-BR" sz="1200" dirty="0" smtClean="0">
                <a:solidFill>
                  <a:srgbClr val="000066"/>
                </a:solidFill>
                <a:hlinkClick r:id="rId3"/>
              </a:rPr>
              <a:t>http://www.caremanager.org</a:t>
            </a:r>
            <a:r>
              <a:rPr lang="pt-BR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1200" dirty="0" smtClean="0">
                <a:solidFill>
                  <a:srgbClr val="000066"/>
                </a:solidFill>
              </a:rPr>
              <a:t>Dementia </a:t>
            </a:r>
            <a:r>
              <a:rPr lang="en-US" sz="1200" dirty="0" smtClean="0">
                <a:solidFill>
                  <a:srgbClr val="000066"/>
                </a:solidFill>
              </a:rPr>
              <a:t>Facts. Retrieved May 29. 2012 from </a:t>
            </a:r>
            <a:r>
              <a:rPr lang="en-US" sz="1200" dirty="0" smtClean="0">
                <a:solidFill>
                  <a:srgbClr val="000066"/>
                </a:solidFill>
                <a:hlinkClick r:id="rId4"/>
              </a:rPr>
              <a:t>www.alzfdn.org/AboutAlzheimers/definition.html</a:t>
            </a:r>
            <a:endParaRPr lang="en-US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Falls among older adults.  Retrieved May 29, 2012 from 	</a:t>
            </a:r>
            <a:r>
              <a:rPr lang="en-US" sz="1200" dirty="0" smtClean="0">
                <a:solidFill>
                  <a:srgbClr val="000066"/>
                </a:solidFill>
                <a:hlinkClick r:id="rId5"/>
              </a:rPr>
              <a:t>www.cdc.gov/homeandrecreationsafety/falls.adultfalls.html</a:t>
            </a:r>
            <a:endParaRPr lang="en-US" sz="1200" dirty="0" smtClean="0">
              <a:solidFill>
                <a:srgbClr val="0099CC"/>
              </a:solidFill>
            </a:endParaRPr>
          </a:p>
          <a:p>
            <a:r>
              <a:rPr lang="en-US" sz="1200" dirty="0" err="1" smtClean="0">
                <a:solidFill>
                  <a:srgbClr val="000066"/>
                </a:solidFill>
              </a:rPr>
              <a:t>Hanania</a:t>
            </a:r>
            <a:r>
              <a:rPr lang="en-US" sz="1200" dirty="0" smtClean="0">
                <a:solidFill>
                  <a:srgbClr val="000066"/>
                </a:solidFill>
              </a:rPr>
              <a:t>, N, Sharma, G., </a:t>
            </a:r>
            <a:r>
              <a:rPr lang="en-US" sz="1200" dirty="0" err="1" smtClean="0">
                <a:solidFill>
                  <a:srgbClr val="000066"/>
                </a:solidFill>
              </a:rPr>
              <a:t>Sharafkhaneah</a:t>
            </a:r>
            <a:r>
              <a:rPr lang="en-US" sz="1200" dirty="0" smtClean="0">
                <a:solidFill>
                  <a:srgbClr val="000066"/>
                </a:solidFill>
              </a:rPr>
              <a:t>, A. COPD in</a:t>
            </a:r>
            <a:r>
              <a:rPr lang="en-US" sz="1200" dirty="0" smtClean="0">
                <a:solidFill>
                  <a:srgbClr val="000066"/>
                </a:solidFill>
                <a:hlinkClick r:id="" action="ppaction://hlinkfile" tooltip="Seminars in respiratory and critical care medicine."/>
              </a:rPr>
              <a:t> </a:t>
            </a:r>
            <a:r>
              <a:rPr lang="en-US" sz="1200" dirty="0" smtClean="0">
                <a:solidFill>
                  <a:srgbClr val="000066"/>
                </a:solidFill>
              </a:rPr>
              <a:t>the elderly patient. Retrieved May 30, 2012 from  </a:t>
            </a:r>
          </a:p>
          <a:p>
            <a:pPr indent="571500">
              <a:buNone/>
            </a:pPr>
            <a:r>
              <a:rPr lang="en-US" sz="1200" dirty="0" smtClean="0">
                <a:solidFill>
                  <a:srgbClr val="000066"/>
                </a:solidFill>
                <a:hlinkClick r:id="rId6"/>
              </a:rPr>
              <a:t>www.ncbi.nlm.nih.gov/pubmed/20941660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  <a:endParaRPr lang="en-US" sz="1200" b="1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Nussbaum, P. (2007). Brain healthy lifestyle.  World Association Publishers, Tarentum, PA. </a:t>
            </a:r>
          </a:p>
          <a:p>
            <a:r>
              <a:rPr lang="fi-FI" sz="1200" dirty="0" smtClean="0">
                <a:solidFill>
                  <a:srgbClr val="000066"/>
                </a:solidFill>
              </a:rPr>
              <a:t>Panula</a:t>
            </a:r>
            <a:r>
              <a:rPr lang="fi-FI" sz="1200" dirty="0" smtClean="0">
                <a:solidFill>
                  <a:srgbClr val="000066"/>
                </a:solidFill>
              </a:rPr>
              <a:t>, J., Pihlajamäki, H. , Mattila, V., Jaatinen, P. , Vahlberg, t. , Pertti, A., </a:t>
            </a:r>
            <a:r>
              <a:rPr lang="en-US" sz="1200" dirty="0" err="1" smtClean="0">
                <a:solidFill>
                  <a:srgbClr val="000066"/>
                </a:solidFill>
              </a:rPr>
              <a:t>Kivelä</a:t>
            </a:r>
            <a:r>
              <a:rPr lang="en-US" sz="1200" dirty="0" smtClean="0">
                <a:solidFill>
                  <a:srgbClr val="000066"/>
                </a:solidFill>
              </a:rPr>
              <a:t>, S., Mortality and 	cause </a:t>
            </a:r>
            <a:r>
              <a:rPr lang="en-US" sz="1200" dirty="0" smtClean="0">
                <a:solidFill>
                  <a:srgbClr val="000066"/>
                </a:solidFill>
              </a:rPr>
              <a:t>	of </a:t>
            </a:r>
            <a:r>
              <a:rPr lang="en-US" sz="1200" dirty="0" smtClean="0">
                <a:solidFill>
                  <a:srgbClr val="000066"/>
                </a:solidFill>
              </a:rPr>
              <a:t>death in hip fracture in patients aged 65 or older - a population-based study. </a:t>
            </a:r>
            <a:r>
              <a:rPr lang="en-US" sz="1200" i="1" dirty="0" smtClean="0">
                <a:solidFill>
                  <a:srgbClr val="000066"/>
                </a:solidFill>
              </a:rPr>
              <a:t>BMC 	Musculoskeletal Disorders 2011. </a:t>
            </a:r>
            <a:r>
              <a:rPr lang="en-US" sz="1200" dirty="0" smtClean="0">
                <a:solidFill>
                  <a:srgbClr val="000066"/>
                </a:solidFill>
              </a:rPr>
              <a:t>Retrieved May 30, 2012 from  </a:t>
            </a:r>
            <a:r>
              <a:rPr lang="en-US" sz="1200" dirty="0" smtClean="0">
                <a:solidFill>
                  <a:srgbClr val="000066"/>
                </a:solidFill>
                <a:hlinkClick r:id="rId7"/>
              </a:rPr>
              <a:t>www.biomedcentral.com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Reinhardt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U. (2008). Why does U.S. health care cost so much? </a:t>
            </a:r>
            <a:r>
              <a:rPr lang="en-US" sz="12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New York Times.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Retrieved April 10,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2012 	from </a:t>
            </a:r>
            <a:r>
              <a:rPr lang="en-US" sz="1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8"/>
              </a:rPr>
              <a:t>http://economix.blogs.nytimes.com/tag/baby-boomers</a:t>
            </a:r>
            <a:endParaRPr lang="en-US" sz="12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Senior Health Prescription Medication in the Elderly Retrieved May 30, 2012 from 	</a:t>
            </a:r>
            <a:r>
              <a:rPr lang="en-US" sz="1200" dirty="0" smtClean="0">
                <a:solidFill>
                  <a:srgbClr val="000066"/>
                </a:solidFill>
                <a:hlinkClick r:id="rId9"/>
              </a:rPr>
              <a:t>www.netwellness.org/healthtopics/aging/faq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en-US" sz="1200" dirty="0" smtClean="0">
                <a:solidFill>
                  <a:srgbClr val="000066"/>
                </a:solidFill>
              </a:rPr>
              <a:t>US </a:t>
            </a:r>
            <a:r>
              <a:rPr lang="en-US" sz="1200" dirty="0" smtClean="0">
                <a:solidFill>
                  <a:srgbClr val="000066"/>
                </a:solidFill>
              </a:rPr>
              <a:t>Census </a:t>
            </a:r>
            <a:r>
              <a:rPr lang="en-US" sz="1200" dirty="0" smtClean="0">
                <a:solidFill>
                  <a:srgbClr val="000066"/>
                </a:solidFill>
              </a:rPr>
              <a:t>Bureau retrieved May 30, 2012 from  	</a:t>
            </a:r>
            <a:r>
              <a:rPr lang="en-US" sz="1200" dirty="0" smtClean="0">
                <a:solidFill>
                  <a:srgbClr val="000066"/>
                </a:solidFill>
                <a:hlinkClick r:id="rId10"/>
              </a:rPr>
              <a:t>www.census.gov/population/socdemo/statbriefs/agebrief.html</a:t>
            </a:r>
            <a:endParaRPr lang="en-US" sz="1200" dirty="0" smtClean="0">
              <a:solidFill>
                <a:srgbClr val="000066"/>
              </a:solidFill>
            </a:endParaRPr>
          </a:p>
          <a:p>
            <a:r>
              <a:rPr lang="en-US" sz="1200" dirty="0" smtClean="0">
                <a:solidFill>
                  <a:srgbClr val="000066"/>
                </a:solidFill>
              </a:rPr>
              <a:t>Wallace</a:t>
            </a:r>
            <a:r>
              <a:rPr lang="en-US" sz="1200" dirty="0" smtClean="0">
                <a:solidFill>
                  <a:srgbClr val="000066"/>
                </a:solidFill>
              </a:rPr>
              <a:t>, </a:t>
            </a:r>
            <a:r>
              <a:rPr lang="en-US" sz="1200" dirty="0" smtClean="0">
                <a:solidFill>
                  <a:srgbClr val="000066"/>
                </a:solidFill>
              </a:rPr>
              <a:t>J. (1999). Management </a:t>
            </a:r>
            <a:r>
              <a:rPr lang="en-US" sz="1200" dirty="0" smtClean="0">
                <a:solidFill>
                  <a:srgbClr val="000066"/>
                </a:solidFill>
              </a:rPr>
              <a:t>of </a:t>
            </a:r>
            <a:r>
              <a:rPr lang="en-US" sz="1200" dirty="0" smtClean="0">
                <a:solidFill>
                  <a:srgbClr val="000066"/>
                </a:solidFill>
              </a:rPr>
              <a:t>diabetes </a:t>
            </a:r>
            <a:r>
              <a:rPr lang="en-US" sz="1200" dirty="0" smtClean="0">
                <a:solidFill>
                  <a:srgbClr val="000066"/>
                </a:solidFill>
              </a:rPr>
              <a:t>in the </a:t>
            </a:r>
            <a:r>
              <a:rPr lang="en-US" sz="1200" dirty="0" smtClean="0">
                <a:solidFill>
                  <a:srgbClr val="000066"/>
                </a:solidFill>
              </a:rPr>
              <a:t>elderly. </a:t>
            </a:r>
            <a:r>
              <a:rPr lang="pt-BR" sz="1200" dirty="0" smtClean="0">
                <a:solidFill>
                  <a:srgbClr val="000066"/>
                </a:solidFill>
              </a:rPr>
              <a:t>Clinical Diabetes</a:t>
            </a:r>
            <a:r>
              <a:rPr lang="pt-BR" sz="1200" b="1" dirty="0" smtClean="0">
                <a:solidFill>
                  <a:srgbClr val="000066"/>
                </a:solidFill>
              </a:rPr>
              <a:t>. </a:t>
            </a:r>
            <a:r>
              <a:rPr lang="pt-BR" sz="1200" dirty="0" smtClean="0">
                <a:solidFill>
                  <a:srgbClr val="000066"/>
                </a:solidFill>
              </a:rPr>
              <a:t>Retrieved May 29, 2012 from 	</a:t>
            </a:r>
            <a:r>
              <a:rPr lang="en-US" sz="1200" dirty="0" smtClean="0">
                <a:solidFill>
                  <a:srgbClr val="000066"/>
                </a:solidFill>
                <a:hlinkClick r:id="rId11"/>
              </a:rPr>
              <a:t>http</a:t>
            </a:r>
            <a:r>
              <a:rPr lang="en-US" sz="1200" dirty="0" smtClean="0">
                <a:solidFill>
                  <a:srgbClr val="000066"/>
                </a:solidFill>
                <a:hlinkClick r:id="rId11"/>
              </a:rPr>
              <a:t>://journal.diabetes.org/clinicaldiabetes/v17n11999/Pg19.htm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  <a:endParaRPr lang="pt-BR" sz="1200" b="1" dirty="0" smtClean="0">
              <a:solidFill>
                <a:srgbClr val="000066"/>
              </a:solidFill>
            </a:endParaRPr>
          </a:p>
          <a:p>
            <a:endParaRPr lang="pt-BR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</a:endParaRPr>
          </a:p>
          <a:p>
            <a:endParaRPr lang="en-US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thy\AppData\Local\Microsoft\Windows\Temporary Internet Files\Content.IE5\D0XZ64FC\MC9004348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6019800" cy="59271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28800" y="22860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Social 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Work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49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Medicine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4495800"/>
            <a:ext cx="1143000" cy="383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Aging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114463">
            <a:off x="5201866" y="3330209"/>
            <a:ext cx="1640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Adlerian   Crucial  C’s </a:t>
            </a:r>
            <a:endParaRPr lang="en-US" b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Interdisciplinary Approach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Care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difference between Medicare and Medicaid</a:t>
            </a:r>
            <a:r>
              <a:rPr lang="en-US" sz="2800" dirty="0" smtClean="0"/>
              <a:t>?</a:t>
            </a:r>
            <a:r>
              <a:rPr lang="en-US" sz="2800" dirty="0" smtClean="0"/>
              <a:t> </a:t>
            </a:r>
            <a:r>
              <a:rPr lang="en-US" sz="2800" dirty="0" smtClean="0"/>
              <a:t>What does it actually </a:t>
            </a:r>
            <a:r>
              <a:rPr lang="en-US" sz="2800" dirty="0" smtClean="0"/>
              <a:t>pay for?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types of rehab might be available? </a:t>
            </a:r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 smtClean="0"/>
              <a:t>is “respite” and </a:t>
            </a:r>
            <a:r>
              <a:rPr lang="en-US" sz="2800" dirty="0" smtClean="0"/>
              <a:t>who </a:t>
            </a:r>
            <a:r>
              <a:rPr lang="en-US" sz="2800" dirty="0" smtClean="0"/>
              <a:t>pays for it?</a:t>
            </a:r>
          </a:p>
          <a:p>
            <a:r>
              <a:rPr lang="en-US" sz="2800" dirty="0" smtClean="0"/>
              <a:t>What care can </a:t>
            </a:r>
            <a:r>
              <a:rPr lang="en-US" sz="2800" dirty="0" smtClean="0"/>
              <a:t>be provided at home?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happens at the end of a </a:t>
            </a:r>
            <a:r>
              <a:rPr lang="en-US" sz="2800" dirty="0" smtClean="0"/>
              <a:t>hospitalization? </a:t>
            </a:r>
          </a:p>
          <a:p>
            <a:r>
              <a:rPr lang="en-US" sz="2800" dirty="0" smtClean="0"/>
              <a:t>Power of Attorney (POA) vs. Living Will?  </a:t>
            </a:r>
            <a:endParaRPr lang="en-US" sz="2800" dirty="0" smtClean="0"/>
          </a:p>
          <a:p>
            <a:r>
              <a:rPr lang="en-US" sz="2800" dirty="0" smtClean="0"/>
              <a:t>Who is </a:t>
            </a:r>
            <a:r>
              <a:rPr lang="en-US" sz="2800" dirty="0" smtClean="0"/>
              <a:t>going to pay for what?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Elderly Population in America </a:t>
            </a:r>
            <a:endParaRPr lang="en-US" dirty="0"/>
          </a:p>
        </p:txBody>
      </p:sp>
      <p:pic>
        <p:nvPicPr>
          <p:cNvPr id="4" name="Content Placeholder 3" descr="statage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6386512" cy="4572000"/>
          </a:xfrm>
        </p:spPr>
      </p:pic>
      <p:sp>
        <p:nvSpPr>
          <p:cNvPr id="5" name="TextBox 4"/>
          <p:cNvSpPr txBox="1"/>
          <p:nvPr/>
        </p:nvSpPr>
        <p:spPr>
          <a:xfrm>
            <a:off x="4191000" y="6248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 Census Bureau May </a:t>
            </a:r>
            <a:r>
              <a:rPr lang="en-US" sz="1400" dirty="0" smtClean="0"/>
              <a:t>1995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96200" cy="5029200"/>
          </a:xfrm>
        </p:spPr>
        <p:txBody>
          <a:bodyPr/>
          <a:lstStyle/>
          <a:p>
            <a:r>
              <a:rPr lang="en-US" sz="2800" dirty="0" smtClean="0"/>
              <a:t>We are living longer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care of senior family member to others.</a:t>
            </a:r>
          </a:p>
          <a:p>
            <a:r>
              <a:rPr lang="en-US" sz="2800" dirty="0" smtClean="0"/>
              <a:t>Loss of financial stability = dependence on Social Security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More racially and ethnically diverse.</a:t>
            </a:r>
          </a:p>
          <a:p>
            <a:r>
              <a:rPr lang="en-US" sz="2800" dirty="0" smtClean="0"/>
              <a:t>Elderly women outnumber men. </a:t>
            </a:r>
          </a:p>
          <a:p>
            <a:r>
              <a:rPr lang="en-US" sz="2800" dirty="0" smtClean="0"/>
              <a:t>Elderly men live alone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Rising cost of senior housing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Limited employment opportunity due to technology. </a:t>
            </a:r>
          </a:p>
          <a:p>
            <a:pPr>
              <a:buNone/>
            </a:pP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Changes in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7696200" cy="4419600"/>
          </a:xfrm>
        </p:spPr>
        <p:txBody>
          <a:bodyPr/>
          <a:lstStyle/>
          <a:p>
            <a:r>
              <a:rPr lang="en-US" dirty="0" smtClean="0"/>
              <a:t>Medical insurance - less coverage for increased cost. </a:t>
            </a:r>
          </a:p>
          <a:p>
            <a:r>
              <a:rPr lang="en-US" dirty="0" smtClean="0"/>
              <a:t>Increased pharmaceutical dependence.  </a:t>
            </a:r>
          </a:p>
          <a:p>
            <a:r>
              <a:rPr lang="en-US" dirty="0" smtClean="0"/>
              <a:t>More face dependency.</a:t>
            </a:r>
          </a:p>
          <a:p>
            <a:r>
              <a:rPr lang="en-US" dirty="0" smtClean="0"/>
              <a:t>Increasing number of people needed to very old, frail relatives. </a:t>
            </a:r>
          </a:p>
          <a:p>
            <a:endParaRPr lang="en-US" dirty="0" smtClean="0"/>
          </a:p>
          <a:p>
            <a:pPr lvl="8">
              <a:buNone/>
            </a:pPr>
            <a:r>
              <a:rPr lang="en-US" sz="1400" dirty="0" smtClean="0"/>
              <a:t>			US Census Bureau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3429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1" dirty="0" smtClean="0"/>
              <a:t>Seniors often feel isolated, useless to society, and powerless. </a:t>
            </a:r>
          </a:p>
          <a:p>
            <a:endParaRPr lang="en-US" sz="2800" dirty="0"/>
          </a:p>
        </p:txBody>
      </p:sp>
      <p:pic>
        <p:nvPicPr>
          <p:cNvPr id="5" name="Picture 4" descr="sad-unhappy-lon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9288" y="1600200"/>
            <a:ext cx="3470656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stethoscope design template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NATU_TXT_New_Lif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NATU_TXT_New_Lif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stethoscope design template</Template>
  <TotalTime>1400</TotalTime>
  <Words>1197</Words>
  <Application>Microsoft Office PowerPoint</Application>
  <PresentationFormat>On-screen Show (4:3)</PresentationFormat>
  <Paragraphs>268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Medical stethoscope design template</vt:lpstr>
      <vt:lpstr>Aging in America  Sociological Issues in Health </vt:lpstr>
      <vt:lpstr> </vt:lpstr>
      <vt:lpstr>Objectives</vt:lpstr>
      <vt:lpstr>Interdisciplinary Approach</vt:lpstr>
      <vt:lpstr>Geriatric Care Managers</vt:lpstr>
      <vt:lpstr>Elderly Population in America </vt:lpstr>
      <vt:lpstr>Changes in Society</vt:lpstr>
      <vt:lpstr>Health Changes in Society</vt:lpstr>
      <vt:lpstr>Changes in Society </vt:lpstr>
      <vt:lpstr>Biological Changes </vt:lpstr>
      <vt:lpstr>Physical Changes </vt:lpstr>
      <vt:lpstr>Physical Changes </vt:lpstr>
      <vt:lpstr>Cognitive Changes </vt:lpstr>
      <vt:lpstr>Dementia Facts</vt:lpstr>
      <vt:lpstr>Dementia / Alzheimer's </vt:lpstr>
      <vt:lpstr>Dementia  / Alzheimer's </vt:lpstr>
      <vt:lpstr>Chronic Health Concerns</vt:lpstr>
      <vt:lpstr>Rx / Medication Issues </vt:lpstr>
      <vt:lpstr>Healthy Lifestyle</vt:lpstr>
      <vt:lpstr>Exercise</vt:lpstr>
      <vt:lpstr>Exercise</vt:lpstr>
      <vt:lpstr>Adlerian </vt:lpstr>
      <vt:lpstr>Crucial C’s  </vt:lpstr>
      <vt:lpstr>Systems Theory</vt:lpstr>
      <vt:lpstr>Psychosocial Assessment </vt:lpstr>
      <vt:lpstr>Connections</vt:lpstr>
      <vt:lpstr>Capacity</vt:lpstr>
      <vt:lpstr>Count </vt:lpstr>
      <vt:lpstr>Courage</vt:lpstr>
      <vt:lpstr>Slide 30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in America  Sociological Issues in Health</dc:title>
  <dc:creator>Kathy</dc:creator>
  <cp:lastModifiedBy>Kathy</cp:lastModifiedBy>
  <cp:revision>6</cp:revision>
  <dcterms:created xsi:type="dcterms:W3CDTF">2012-06-03T19:36:38Z</dcterms:created>
  <dcterms:modified xsi:type="dcterms:W3CDTF">2012-06-04T19:30:00Z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TC102862121033</vt:lpwstr>
  </property>
</Properties>
</file>